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B060603050402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D7F51-61CA-CA11-6408-354C7CF7AB27}" v="191" dt="2024-10-28T22:46:00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E91F4-4E6F-4672-AC8C-8AF1583DB262}" type="datetimeFigureOut"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8A27C-4D7D-457B-B18B-AA180A9653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0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415EE9-06EC-EEF6-0A58-255D060A7F53}"/>
              </a:ext>
            </a:extLst>
          </p:cNvPr>
          <p:cNvGrpSpPr/>
          <p:nvPr/>
        </p:nvGrpSpPr>
        <p:grpSpPr>
          <a:xfrm>
            <a:off x="587454" y="1152168"/>
            <a:ext cx="13455372" cy="5925264"/>
            <a:chOff x="587454" y="1152168"/>
            <a:chExt cx="13455372" cy="5925264"/>
          </a:xfrm>
        </p:grpSpPr>
        <p:sp>
          <p:nvSpPr>
            <p:cNvPr id="2" name="Shape 0"/>
            <p:cNvSpPr/>
            <p:nvPr/>
          </p:nvSpPr>
          <p:spPr>
            <a:xfrm>
              <a:off x="587454" y="1152168"/>
              <a:ext cx="13455372" cy="5925264"/>
            </a:xfrm>
            <a:prstGeom prst="roundRect">
              <a:avLst>
                <a:gd name="adj" fmla="val 3000"/>
              </a:avLst>
            </a:prstGeom>
            <a:solidFill>
              <a:srgbClr val="FFFFFF"/>
            </a:solidFill>
            <a:ln w="15240">
              <a:solidFill>
                <a:srgbClr val="E5E0DF"/>
              </a:solidFill>
              <a:prstDash val="solid"/>
            </a:ln>
            <a:effectLst>
              <a:outerShdw blurRad="91440" dist="60960" dir="5400000" algn="bl" rotWithShape="0">
                <a:srgbClr val="000000">
                  <a:alpha val="10000"/>
                </a:srgbClr>
              </a:outerShdw>
            </a:effectLst>
          </p:spPr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6958" y="1152168"/>
              <a:ext cx="5045750" cy="5925264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1451491" y="2135148"/>
              <a:ext cx="6681430" cy="319397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8350"/>
                </a:lnSpc>
                <a:buNone/>
              </a:pPr>
              <a:r>
                <a:rPr lang="en-US" sz="67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AI: Past, Present and Future</a:t>
              </a:r>
              <a:endParaRPr lang="en-US" sz="67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1451491" y="5699403"/>
              <a:ext cx="6681430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From Turing to today's AI revolution.</a:t>
              </a:r>
              <a:endParaRPr lang="en-US" sz="19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93407" y="243840"/>
            <a:ext cx="9643467" cy="7801451"/>
          </a:xfrm>
          <a:prstGeom prst="roundRect">
            <a:avLst>
              <a:gd name="adj" fmla="val 1633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blurRad="66040" dist="4318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407" y="243840"/>
            <a:ext cx="3616285" cy="780145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67424" y="2660809"/>
            <a:ext cx="3550087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Turing Test proposed, evaluating machine intelligence.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967424" y="4140160"/>
            <a:ext cx="3550087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Term "Artificial Intelligence" coined at Dartmouth Conference.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967424" y="5619512"/>
            <a:ext cx="355008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ELIZA, first chatbot, created at MIT.</a:t>
            </a:r>
            <a:endParaRPr lang="en-US" sz="135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88D13D3-D184-92D6-227D-23A80FD069AD}"/>
              </a:ext>
            </a:extLst>
          </p:cNvPr>
          <p:cNvGrpSpPr/>
          <p:nvPr/>
        </p:nvGrpSpPr>
        <p:grpSpPr>
          <a:xfrm>
            <a:off x="6728936" y="730329"/>
            <a:ext cx="4788575" cy="6828473"/>
            <a:chOff x="6728936" y="730329"/>
            <a:chExt cx="4788575" cy="6828473"/>
          </a:xfrm>
        </p:grpSpPr>
        <p:sp>
          <p:nvSpPr>
            <p:cNvPr id="4" name="Text 1"/>
            <p:cNvSpPr/>
            <p:nvPr/>
          </p:nvSpPr>
          <p:spPr>
            <a:xfrm>
              <a:off x="6728936" y="730329"/>
              <a:ext cx="4788575" cy="11056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4350"/>
                </a:lnSpc>
                <a:buNone/>
              </a:pPr>
              <a:r>
                <a:rPr lang="en-US" sz="34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Historical Milestones</a:t>
              </a:r>
              <a:endParaRPr lang="en-US" sz="3450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6982897" y="2101334"/>
              <a:ext cx="22860" cy="5457468"/>
            </a:xfrm>
            <a:prstGeom prst="roundRect">
              <a:avLst>
                <a:gd name="adj" fmla="val 325098"/>
              </a:avLst>
            </a:prstGeom>
            <a:solidFill>
              <a:srgbClr val="BCDBD4"/>
            </a:solidFill>
            <a:ln/>
          </p:spPr>
        </p:sp>
        <p:sp>
          <p:nvSpPr>
            <p:cNvPr id="6" name="Shape 3"/>
            <p:cNvSpPr/>
            <p:nvPr/>
          </p:nvSpPr>
          <p:spPr>
            <a:xfrm>
              <a:off x="7170480" y="2487811"/>
              <a:ext cx="619244" cy="22860"/>
            </a:xfrm>
            <a:prstGeom prst="roundRect">
              <a:avLst>
                <a:gd name="adj" fmla="val 325098"/>
              </a:avLst>
            </a:prstGeom>
            <a:solidFill>
              <a:srgbClr val="BCDBD4"/>
            </a:solidFill>
            <a:ln/>
          </p:spPr>
        </p:sp>
        <p:sp>
          <p:nvSpPr>
            <p:cNvPr id="7" name="Shape 4"/>
            <p:cNvSpPr/>
            <p:nvPr/>
          </p:nvSpPr>
          <p:spPr>
            <a:xfrm>
              <a:off x="6795314" y="2300288"/>
              <a:ext cx="398026" cy="398026"/>
            </a:xfrm>
            <a:prstGeom prst="roundRect">
              <a:avLst>
                <a:gd name="adj" fmla="val 18671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6925211" y="2366605"/>
              <a:ext cx="138113" cy="2653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50"/>
                </a:lnSpc>
                <a:buNone/>
              </a:pPr>
              <a:r>
                <a:rPr lang="en-US" sz="20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1</a:t>
              </a:r>
              <a:endParaRPr lang="en-US" sz="20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7967424" y="2278261"/>
              <a:ext cx="2211705" cy="2764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1950</a:t>
              </a:r>
              <a:endParaRPr lang="en-US" sz="170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7170480" y="3967163"/>
              <a:ext cx="619244" cy="22860"/>
            </a:xfrm>
            <a:prstGeom prst="roundRect">
              <a:avLst>
                <a:gd name="adj" fmla="val 325098"/>
              </a:avLst>
            </a:prstGeom>
            <a:solidFill>
              <a:srgbClr val="BCDBD4"/>
            </a:solidFill>
            <a:ln/>
          </p:spPr>
        </p:sp>
        <p:sp>
          <p:nvSpPr>
            <p:cNvPr id="12" name="Shape 9"/>
            <p:cNvSpPr/>
            <p:nvPr/>
          </p:nvSpPr>
          <p:spPr>
            <a:xfrm>
              <a:off x="6795314" y="3779639"/>
              <a:ext cx="398026" cy="398026"/>
            </a:xfrm>
            <a:prstGeom prst="roundRect">
              <a:avLst>
                <a:gd name="adj" fmla="val 18671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6883420" y="3845957"/>
              <a:ext cx="221694" cy="2653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50"/>
                </a:lnSpc>
                <a:buNone/>
              </a:pPr>
              <a:r>
                <a:rPr lang="en-US" sz="20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2</a:t>
              </a:r>
              <a:endParaRPr lang="en-US" sz="20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967424" y="3757613"/>
              <a:ext cx="2211705" cy="2764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1956</a:t>
              </a:r>
              <a:endParaRPr lang="en-US" sz="1700" dirty="0"/>
            </a:p>
          </p:txBody>
        </p:sp>
        <p:sp>
          <p:nvSpPr>
            <p:cNvPr id="16" name="Shape 13"/>
            <p:cNvSpPr/>
            <p:nvPr/>
          </p:nvSpPr>
          <p:spPr>
            <a:xfrm>
              <a:off x="7170480" y="5446514"/>
              <a:ext cx="619244" cy="22860"/>
            </a:xfrm>
            <a:prstGeom prst="roundRect">
              <a:avLst>
                <a:gd name="adj" fmla="val 325098"/>
              </a:avLst>
            </a:prstGeom>
            <a:solidFill>
              <a:srgbClr val="BCDBD4"/>
            </a:solidFill>
            <a:ln/>
          </p:spPr>
        </p:sp>
        <p:sp>
          <p:nvSpPr>
            <p:cNvPr id="17" name="Shape 14"/>
            <p:cNvSpPr/>
            <p:nvPr/>
          </p:nvSpPr>
          <p:spPr>
            <a:xfrm>
              <a:off x="6795314" y="5258991"/>
              <a:ext cx="398026" cy="398026"/>
            </a:xfrm>
            <a:prstGeom prst="roundRect">
              <a:avLst>
                <a:gd name="adj" fmla="val 18671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18" name="Text 15"/>
            <p:cNvSpPr/>
            <p:nvPr/>
          </p:nvSpPr>
          <p:spPr>
            <a:xfrm>
              <a:off x="6882944" y="5325308"/>
              <a:ext cx="222766" cy="2653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50"/>
                </a:lnSpc>
                <a:buNone/>
              </a:pPr>
              <a:r>
                <a:rPr lang="en-US" sz="20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3</a:t>
              </a:r>
              <a:endParaRPr lang="en-US" sz="20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7967424" y="5236964"/>
              <a:ext cx="2211705" cy="2764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1964</a:t>
              </a:r>
              <a:endParaRPr lang="en-US" sz="1700" dirty="0"/>
            </a:p>
          </p:txBody>
        </p:sp>
        <p:sp>
          <p:nvSpPr>
            <p:cNvPr id="21" name="Shape 18"/>
            <p:cNvSpPr/>
            <p:nvPr/>
          </p:nvSpPr>
          <p:spPr>
            <a:xfrm>
              <a:off x="7170480" y="6642854"/>
              <a:ext cx="619244" cy="22860"/>
            </a:xfrm>
            <a:prstGeom prst="roundRect">
              <a:avLst>
                <a:gd name="adj" fmla="val 325098"/>
              </a:avLst>
            </a:prstGeom>
            <a:solidFill>
              <a:srgbClr val="BCDBD4"/>
            </a:solidFill>
            <a:ln/>
          </p:spPr>
        </p:sp>
        <p:sp>
          <p:nvSpPr>
            <p:cNvPr id="22" name="Shape 19"/>
            <p:cNvSpPr/>
            <p:nvPr/>
          </p:nvSpPr>
          <p:spPr>
            <a:xfrm>
              <a:off x="6795314" y="6455331"/>
              <a:ext cx="398026" cy="398026"/>
            </a:xfrm>
            <a:prstGeom prst="roundRect">
              <a:avLst>
                <a:gd name="adj" fmla="val 18671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23" name="Text 20"/>
            <p:cNvSpPr/>
            <p:nvPr/>
          </p:nvSpPr>
          <p:spPr>
            <a:xfrm>
              <a:off x="6879967" y="6521648"/>
              <a:ext cx="228600" cy="2653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50"/>
                </a:lnSpc>
                <a:buNone/>
              </a:pPr>
              <a:r>
                <a:rPr lang="en-US" sz="20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4</a:t>
              </a:r>
              <a:endParaRPr lang="en-US" sz="2050" dirty="0"/>
            </a:p>
          </p:txBody>
        </p:sp>
        <p:sp>
          <p:nvSpPr>
            <p:cNvPr id="24" name="Text 21"/>
            <p:cNvSpPr/>
            <p:nvPr/>
          </p:nvSpPr>
          <p:spPr>
            <a:xfrm>
              <a:off x="7967424" y="6433304"/>
              <a:ext cx="2211705" cy="2764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1997</a:t>
              </a:r>
              <a:endParaRPr lang="en-US" sz="1700" dirty="0"/>
            </a:p>
          </p:txBody>
        </p:sp>
      </p:grpSp>
      <p:sp>
        <p:nvSpPr>
          <p:cNvPr id="25" name="Text 22"/>
          <p:cNvSpPr/>
          <p:nvPr/>
        </p:nvSpPr>
        <p:spPr>
          <a:xfrm>
            <a:off x="7967424" y="6815852"/>
            <a:ext cx="3550087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Blue defeats chess champion Garry Kasparov.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5" grpId="0" animBg="1"/>
      <p:bldP spid="15" grpId="1" animBg="1"/>
      <p:bldP spid="20" grpId="0" animBg="1"/>
      <p:bldP spid="20" grpId="1" animBg="1"/>
      <p:bldP spid="25" grpId="0" animBg="1"/>
      <p:bldP spid="2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6AEC8AE-DA4F-53AD-9583-9F803805321A}"/>
              </a:ext>
            </a:extLst>
          </p:cNvPr>
          <p:cNvGrpSpPr/>
          <p:nvPr/>
        </p:nvGrpSpPr>
        <p:grpSpPr>
          <a:xfrm>
            <a:off x="1367790" y="243840"/>
            <a:ext cx="11907177" cy="7766209"/>
            <a:chOff x="1367790" y="243840"/>
            <a:chExt cx="11907177" cy="7766209"/>
          </a:xfrm>
        </p:grpSpPr>
        <p:sp>
          <p:nvSpPr>
            <p:cNvPr id="2" name="Shape 0"/>
            <p:cNvSpPr/>
            <p:nvPr/>
          </p:nvSpPr>
          <p:spPr>
            <a:xfrm>
              <a:off x="1380147" y="243840"/>
              <a:ext cx="11894820" cy="7766209"/>
            </a:xfrm>
            <a:prstGeom prst="roundRect">
              <a:avLst>
                <a:gd name="adj" fmla="val 2023"/>
              </a:avLst>
            </a:prstGeom>
            <a:solidFill>
              <a:srgbClr val="FFFFFF"/>
            </a:solidFill>
            <a:ln w="7620">
              <a:solidFill>
                <a:srgbClr val="E5E0DF"/>
              </a:solidFill>
              <a:prstDash val="solid"/>
            </a:ln>
            <a:effectLst>
              <a:outerShdw blurRad="81280" dist="53340" dir="5400000" algn="bl" rotWithShape="0">
                <a:srgbClr val="000000">
                  <a:alpha val="10000"/>
                </a:srgbClr>
              </a:outerShdw>
            </a:effectLst>
          </p:spPr>
        </p:sp>
        <p:sp>
          <p:nvSpPr>
            <p:cNvPr id="10" name="Text 7"/>
            <p:cNvSpPr/>
            <p:nvPr/>
          </p:nvSpPr>
          <p:spPr>
            <a:xfrm>
              <a:off x="2349818" y="6362581"/>
              <a:ext cx="2873693" cy="3490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IBM Watson wins Jeopardy!</a:t>
              </a:r>
              <a:endParaRPr lang="en-US" sz="17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5878235" y="6362581"/>
              <a:ext cx="2873812" cy="1047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Deep Learning revolution begins with ImageNet breakthrough.</a:t>
              </a:r>
              <a:endParaRPr lang="en-US" sz="1700" dirty="0"/>
            </a:p>
          </p:txBody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7790" y="243840"/>
              <a:ext cx="11894820" cy="2728079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2131576" y="3572113"/>
              <a:ext cx="6043613" cy="6819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350"/>
                </a:lnSpc>
                <a:buNone/>
              </a:pPr>
              <a:r>
                <a:rPr lang="en-US" sz="42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AI Breakthroughs</a:t>
              </a:r>
              <a:endParaRPr lang="en-US" sz="4250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2131576" y="4908709"/>
              <a:ext cx="10367248" cy="30480"/>
            </a:xfrm>
            <a:prstGeom prst="roundRect">
              <a:avLst>
                <a:gd name="adj" fmla="val 300744"/>
              </a:avLst>
            </a:prstGeom>
            <a:solidFill>
              <a:srgbClr val="BCDBD4"/>
            </a:solidFill>
            <a:ln/>
          </p:spPr>
        </p:sp>
        <p:sp>
          <p:nvSpPr>
            <p:cNvPr id="6" name="Shape 3"/>
            <p:cNvSpPr/>
            <p:nvPr/>
          </p:nvSpPr>
          <p:spPr>
            <a:xfrm>
              <a:off x="3771424" y="4908709"/>
              <a:ext cx="30480" cy="763786"/>
            </a:xfrm>
            <a:prstGeom prst="roundRect">
              <a:avLst>
                <a:gd name="adj" fmla="val 300744"/>
              </a:avLst>
            </a:prstGeom>
            <a:solidFill>
              <a:srgbClr val="BCDBD4"/>
            </a:solidFill>
            <a:ln/>
          </p:spPr>
        </p:sp>
        <p:sp>
          <p:nvSpPr>
            <p:cNvPr id="7" name="Shape 4"/>
            <p:cNvSpPr/>
            <p:nvPr/>
          </p:nvSpPr>
          <p:spPr>
            <a:xfrm>
              <a:off x="3541157" y="4663202"/>
              <a:ext cx="491014" cy="491014"/>
            </a:xfrm>
            <a:prstGeom prst="roundRect">
              <a:avLst>
                <a:gd name="adj" fmla="val 18669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3701534" y="4744998"/>
              <a:ext cx="170259" cy="3274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1</a:t>
              </a:r>
              <a:endParaRPr lang="en-US" sz="25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2422565" y="5890855"/>
              <a:ext cx="2728079" cy="3408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2011</a:t>
              </a:r>
              <a:endParaRPr lang="en-US" sz="210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7299841" y="4908709"/>
              <a:ext cx="30480" cy="763786"/>
            </a:xfrm>
            <a:prstGeom prst="roundRect">
              <a:avLst>
                <a:gd name="adj" fmla="val 300744"/>
              </a:avLst>
            </a:prstGeom>
            <a:solidFill>
              <a:srgbClr val="BCDBD4"/>
            </a:solidFill>
            <a:ln/>
          </p:spPr>
        </p:sp>
        <p:sp>
          <p:nvSpPr>
            <p:cNvPr id="12" name="Shape 9"/>
            <p:cNvSpPr/>
            <p:nvPr/>
          </p:nvSpPr>
          <p:spPr>
            <a:xfrm>
              <a:off x="7069574" y="4663202"/>
              <a:ext cx="491014" cy="491014"/>
            </a:xfrm>
            <a:prstGeom prst="roundRect">
              <a:avLst>
                <a:gd name="adj" fmla="val 18669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7178397" y="4744998"/>
              <a:ext cx="273368" cy="3274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2</a:t>
              </a:r>
              <a:endParaRPr lang="en-US" sz="25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6025242" y="5890855"/>
              <a:ext cx="2728079" cy="3408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2012</a:t>
              </a:r>
              <a:endParaRPr lang="en-US" sz="2100" dirty="0"/>
            </a:p>
          </p:txBody>
        </p:sp>
        <p:sp>
          <p:nvSpPr>
            <p:cNvPr id="16" name="Shape 13"/>
            <p:cNvSpPr/>
            <p:nvPr/>
          </p:nvSpPr>
          <p:spPr>
            <a:xfrm>
              <a:off x="10828377" y="4908709"/>
              <a:ext cx="30480" cy="763786"/>
            </a:xfrm>
            <a:prstGeom prst="roundRect">
              <a:avLst>
                <a:gd name="adj" fmla="val 300744"/>
              </a:avLst>
            </a:prstGeom>
            <a:solidFill>
              <a:srgbClr val="BCDBD4"/>
            </a:solidFill>
            <a:ln/>
          </p:spPr>
        </p:sp>
        <p:sp>
          <p:nvSpPr>
            <p:cNvPr id="17" name="Shape 14"/>
            <p:cNvSpPr/>
            <p:nvPr/>
          </p:nvSpPr>
          <p:spPr>
            <a:xfrm>
              <a:off x="10598110" y="4663202"/>
              <a:ext cx="491014" cy="491014"/>
            </a:xfrm>
            <a:prstGeom prst="roundRect">
              <a:avLst>
                <a:gd name="adj" fmla="val 18669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18" name="Text 15"/>
            <p:cNvSpPr/>
            <p:nvPr/>
          </p:nvSpPr>
          <p:spPr>
            <a:xfrm>
              <a:off x="10706219" y="4744998"/>
              <a:ext cx="274677" cy="3274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3</a:t>
              </a:r>
              <a:endParaRPr lang="en-US" sz="25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9479518" y="5890855"/>
              <a:ext cx="2728079" cy="3408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2022</a:t>
              </a:r>
              <a:endParaRPr lang="en-US" sz="210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9406771" y="6362581"/>
              <a:ext cx="2873693" cy="6981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ChatGPT released, sparking widespread AI adoption.</a:t>
              </a:r>
              <a:endParaRPr lang="en-US" sz="17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E57F767-1AE9-C065-B435-3EB7211D98CD}"/>
              </a:ext>
            </a:extLst>
          </p:cNvPr>
          <p:cNvGrpSpPr/>
          <p:nvPr/>
        </p:nvGrpSpPr>
        <p:grpSpPr>
          <a:xfrm>
            <a:off x="3155871" y="243840"/>
            <a:ext cx="8318659" cy="7828002"/>
            <a:chOff x="3155871" y="243840"/>
            <a:chExt cx="8318659" cy="7828002"/>
          </a:xfrm>
        </p:grpSpPr>
        <p:sp>
          <p:nvSpPr>
            <p:cNvPr id="2" name="Shape 0"/>
            <p:cNvSpPr/>
            <p:nvPr/>
          </p:nvSpPr>
          <p:spPr>
            <a:xfrm>
              <a:off x="3155871" y="243840"/>
              <a:ext cx="8318659" cy="7828002"/>
            </a:xfrm>
            <a:prstGeom prst="roundRect">
              <a:avLst>
                <a:gd name="adj" fmla="val 1404"/>
              </a:avLst>
            </a:prstGeom>
            <a:solidFill>
              <a:srgbClr val="FFFFFF"/>
            </a:solidFill>
            <a:ln w="7620">
              <a:solidFill>
                <a:srgbClr val="E5E0DF"/>
              </a:solidFill>
              <a:prstDash val="solid"/>
            </a:ln>
            <a:effectLst>
              <a:outerShdw blurRad="57150" dist="38100" dir="5400000" algn="bl" rotWithShape="0">
                <a:srgbClr val="000000">
                  <a:alpha val="10000"/>
                </a:srgbClr>
              </a:outerShdw>
            </a:effectLst>
          </p:spPr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4973" y="243840"/>
              <a:ext cx="3119437" cy="7828002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3689985" y="663535"/>
              <a:ext cx="4130873" cy="95392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750"/>
                </a:lnSpc>
                <a:buNone/>
              </a:pPr>
              <a:r>
                <a:rPr lang="en-US" sz="30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Large Language Models</a:t>
              </a:r>
              <a:endParaRPr lang="en-US" sz="3000" dirty="0"/>
            </a:p>
          </p:txBody>
        </p:sp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9985" y="1846302"/>
              <a:ext cx="381476" cy="381476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3689985" y="2380297"/>
              <a:ext cx="1907858" cy="2383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5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GPT</a:t>
              </a:r>
              <a:endParaRPr lang="en-US" sz="150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3689985" y="2710220"/>
              <a:ext cx="4130873" cy="2441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2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OpenAI's powerful language model series.</a:t>
              </a:r>
              <a:endParaRPr lang="en-US" sz="1200" dirty="0"/>
            </a:p>
          </p:txBody>
        </p:sp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985" y="3412212"/>
              <a:ext cx="381476" cy="381476"/>
            </a:xfrm>
            <a:prstGeom prst="rect">
              <a:avLst/>
            </a:prstGeom>
          </p:spPr>
        </p:pic>
        <p:sp>
          <p:nvSpPr>
            <p:cNvPr id="9" name="Text 4"/>
            <p:cNvSpPr/>
            <p:nvPr/>
          </p:nvSpPr>
          <p:spPr>
            <a:xfrm>
              <a:off x="3689985" y="3946207"/>
              <a:ext cx="1907858" cy="2383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5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Claude</a:t>
              </a:r>
              <a:endParaRPr lang="en-US" sz="1500" dirty="0"/>
            </a:p>
          </p:txBody>
        </p:sp>
        <p:sp>
          <p:nvSpPr>
            <p:cNvPr id="10" name="Text 5"/>
            <p:cNvSpPr/>
            <p:nvPr/>
          </p:nvSpPr>
          <p:spPr>
            <a:xfrm>
              <a:off x="3689985" y="4276130"/>
              <a:ext cx="4130873" cy="2441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2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Anthropic's AI focused on safety and ethics.</a:t>
              </a:r>
              <a:endParaRPr lang="en-US" sz="1200" dirty="0"/>
            </a:p>
          </p:txBody>
        </p:sp>
        <p:pic>
          <p:nvPicPr>
            <p:cNvPr id="11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9985" y="4978122"/>
              <a:ext cx="381476" cy="381476"/>
            </a:xfrm>
            <a:prstGeom prst="rect">
              <a:avLst/>
            </a:prstGeom>
          </p:spPr>
        </p:pic>
        <p:sp>
          <p:nvSpPr>
            <p:cNvPr id="12" name="Text 6"/>
            <p:cNvSpPr/>
            <p:nvPr/>
          </p:nvSpPr>
          <p:spPr>
            <a:xfrm>
              <a:off x="3689985" y="5512118"/>
              <a:ext cx="1907858" cy="2383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5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Llama</a:t>
              </a:r>
              <a:endParaRPr lang="en-US" sz="1500" dirty="0"/>
            </a:p>
          </p:txBody>
        </p:sp>
        <p:sp>
          <p:nvSpPr>
            <p:cNvPr id="13" name="Text 7"/>
            <p:cNvSpPr/>
            <p:nvPr/>
          </p:nvSpPr>
          <p:spPr>
            <a:xfrm>
              <a:off x="3689985" y="5842040"/>
              <a:ext cx="4130873" cy="2441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2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Meta's open-source contribution to AI research.</a:t>
              </a:r>
              <a:endParaRPr lang="en-US" sz="1200" dirty="0"/>
            </a:p>
          </p:txBody>
        </p:sp>
        <p:pic>
          <p:nvPicPr>
            <p:cNvPr id="14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89985" y="6544032"/>
              <a:ext cx="381476" cy="381476"/>
            </a:xfrm>
            <a:prstGeom prst="rect">
              <a:avLst/>
            </a:prstGeom>
          </p:spPr>
        </p:pic>
        <p:sp>
          <p:nvSpPr>
            <p:cNvPr id="15" name="Text 8"/>
            <p:cNvSpPr/>
            <p:nvPr/>
          </p:nvSpPr>
          <p:spPr>
            <a:xfrm>
              <a:off x="3689985" y="7078028"/>
              <a:ext cx="1907858" cy="2383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5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PaLM</a:t>
              </a:r>
              <a:endParaRPr lang="en-US" sz="1500" dirty="0"/>
            </a:p>
          </p:txBody>
        </p:sp>
        <p:sp>
          <p:nvSpPr>
            <p:cNvPr id="16" name="Text 9"/>
            <p:cNvSpPr/>
            <p:nvPr/>
          </p:nvSpPr>
          <p:spPr>
            <a:xfrm>
              <a:off x="3689985" y="7407950"/>
              <a:ext cx="4130873" cy="2441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2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Google's advanced language model.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C507426-BD96-B91C-9B60-0E2FB8E279C0}"/>
              </a:ext>
            </a:extLst>
          </p:cNvPr>
          <p:cNvGrpSpPr/>
          <p:nvPr/>
        </p:nvGrpSpPr>
        <p:grpSpPr>
          <a:xfrm>
            <a:off x="2626876" y="243840"/>
            <a:ext cx="9376648" cy="7820382"/>
            <a:chOff x="2626876" y="243840"/>
            <a:chExt cx="9376648" cy="7820382"/>
          </a:xfrm>
        </p:grpSpPr>
        <p:sp>
          <p:nvSpPr>
            <p:cNvPr id="2" name="Shape 0"/>
            <p:cNvSpPr/>
            <p:nvPr/>
          </p:nvSpPr>
          <p:spPr>
            <a:xfrm>
              <a:off x="2626876" y="243840"/>
              <a:ext cx="9376648" cy="7820382"/>
            </a:xfrm>
            <a:prstGeom prst="roundRect">
              <a:avLst>
                <a:gd name="adj" fmla="val 1584"/>
              </a:avLst>
            </a:prstGeom>
            <a:solidFill>
              <a:srgbClr val="FFFFFF"/>
            </a:solidFill>
            <a:ln w="7620">
              <a:solidFill>
                <a:srgbClr val="E5E0DF"/>
              </a:solidFill>
              <a:prstDash val="solid"/>
            </a:ln>
            <a:effectLst>
              <a:outerShdw blurRad="63500" dist="41910" dir="5400000" algn="bl" rotWithShape="0">
                <a:srgbClr val="000000">
                  <a:alpha val="10000"/>
                </a:srgbClr>
              </a:outerShdw>
            </a:effectLst>
          </p:spPr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7251" y="243840"/>
              <a:ext cx="3516154" cy="7820382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3228975" y="716875"/>
              <a:ext cx="4301133" cy="5376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4200"/>
                </a:lnSpc>
                <a:buNone/>
              </a:pPr>
              <a:r>
                <a:rPr lang="en-US" sz="33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Key AI Tools</a:t>
              </a:r>
              <a:endParaRPr lang="en-US" sz="3350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3228975" y="1512570"/>
              <a:ext cx="4656177" cy="6078617"/>
            </a:xfrm>
            <a:prstGeom prst="roundRect">
              <a:avLst>
                <a:gd name="adj" fmla="val 1552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</p:sp>
        <p:sp>
          <p:nvSpPr>
            <p:cNvPr id="6" name="Shape 3"/>
            <p:cNvSpPr/>
            <p:nvPr/>
          </p:nvSpPr>
          <p:spPr>
            <a:xfrm>
              <a:off x="3236595" y="1520190"/>
              <a:ext cx="4640461" cy="496967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7" name="Text 4"/>
            <p:cNvSpPr/>
            <p:nvPr/>
          </p:nvSpPr>
          <p:spPr>
            <a:xfrm>
              <a:off x="3409236" y="1631037"/>
              <a:ext cx="119872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Tool</a:t>
              </a:r>
              <a:endParaRPr lang="en-US" sz="13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4959668" y="1631037"/>
              <a:ext cx="119491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Release</a:t>
              </a:r>
              <a:endParaRPr lang="en-US" sz="13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6506289" y="1631037"/>
              <a:ext cx="119872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Key Features</a:t>
              </a:r>
              <a:endParaRPr lang="en-US" sz="1350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3236595" y="2017157"/>
              <a:ext cx="4640461" cy="1322784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1" name="Text 8"/>
            <p:cNvSpPr/>
            <p:nvPr/>
          </p:nvSpPr>
          <p:spPr>
            <a:xfrm>
              <a:off x="3409236" y="2128004"/>
              <a:ext cx="119872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ChatGPT</a:t>
              </a:r>
              <a:endParaRPr lang="en-US" sz="13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4959668" y="2128004"/>
              <a:ext cx="119491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Nov 2022</a:t>
              </a:r>
              <a:endParaRPr lang="en-US" sz="13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6506289" y="2128004"/>
              <a:ext cx="1198721" cy="11010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Writing, coding, analysis, creative tasks</a:t>
              </a:r>
              <a:endParaRPr lang="en-US" sz="1350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3236595" y="3339941"/>
              <a:ext cx="4640461" cy="1322784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15" name="Text 12"/>
            <p:cNvSpPr/>
            <p:nvPr/>
          </p:nvSpPr>
          <p:spPr>
            <a:xfrm>
              <a:off x="3409236" y="3450788"/>
              <a:ext cx="119872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Claude 3</a:t>
              </a:r>
              <a:endParaRPr lang="en-US" sz="135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4959668" y="3450788"/>
              <a:ext cx="119491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2024</a:t>
              </a:r>
              <a:endParaRPr lang="en-US" sz="135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6506289" y="3450788"/>
              <a:ext cx="1198721" cy="11010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Long-form analysis, reasoning, safety focus</a:t>
              </a:r>
              <a:endParaRPr lang="en-US" sz="1350" dirty="0"/>
            </a:p>
          </p:txBody>
        </p:sp>
        <p:sp>
          <p:nvSpPr>
            <p:cNvPr id="18" name="Shape 15"/>
            <p:cNvSpPr/>
            <p:nvPr/>
          </p:nvSpPr>
          <p:spPr>
            <a:xfrm>
              <a:off x="3236595" y="4662726"/>
              <a:ext cx="4640461" cy="1322784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9" name="Text 16"/>
            <p:cNvSpPr/>
            <p:nvPr/>
          </p:nvSpPr>
          <p:spPr>
            <a:xfrm>
              <a:off x="3409236" y="4773573"/>
              <a:ext cx="119872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Meta AI</a:t>
              </a:r>
              <a:endParaRPr lang="en-US" sz="135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4959668" y="4773573"/>
              <a:ext cx="119491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2023</a:t>
              </a:r>
              <a:endParaRPr lang="en-US" sz="1350" dirty="0"/>
            </a:p>
          </p:txBody>
        </p:sp>
        <p:sp>
          <p:nvSpPr>
            <p:cNvPr id="21" name="Text 18"/>
            <p:cNvSpPr/>
            <p:nvPr/>
          </p:nvSpPr>
          <p:spPr>
            <a:xfrm>
              <a:off x="6506289" y="4773573"/>
              <a:ext cx="1198721" cy="11010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Open-source, image generation, assistant</a:t>
              </a:r>
              <a:endParaRPr lang="en-US" sz="1350" dirty="0"/>
            </a:p>
          </p:txBody>
        </p:sp>
        <p:sp>
          <p:nvSpPr>
            <p:cNvPr id="22" name="Shape 19"/>
            <p:cNvSpPr/>
            <p:nvPr/>
          </p:nvSpPr>
          <p:spPr>
            <a:xfrm>
              <a:off x="3236595" y="5985510"/>
              <a:ext cx="4640461" cy="1598057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23" name="Text 20"/>
            <p:cNvSpPr/>
            <p:nvPr/>
          </p:nvSpPr>
          <p:spPr>
            <a:xfrm>
              <a:off x="3409236" y="6096357"/>
              <a:ext cx="119872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Gamma</a:t>
              </a:r>
              <a:endParaRPr lang="en-US" sz="1350" dirty="0"/>
            </a:p>
          </p:txBody>
        </p:sp>
        <p:sp>
          <p:nvSpPr>
            <p:cNvPr id="24" name="Text 21"/>
            <p:cNvSpPr/>
            <p:nvPr/>
          </p:nvSpPr>
          <p:spPr>
            <a:xfrm>
              <a:off x="4959668" y="6096357"/>
              <a:ext cx="1194911" cy="27527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2022</a:t>
              </a:r>
              <a:endParaRPr lang="en-US" sz="1350" dirty="0"/>
            </a:p>
          </p:txBody>
        </p:sp>
        <p:sp>
          <p:nvSpPr>
            <p:cNvPr id="25" name="Text 22"/>
            <p:cNvSpPr/>
            <p:nvPr/>
          </p:nvSpPr>
          <p:spPr>
            <a:xfrm>
              <a:off x="6506289" y="6096357"/>
              <a:ext cx="1198721" cy="13763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150"/>
                </a:lnSpc>
                <a:buNone/>
              </a:pPr>
              <a:r>
                <a:rPr lang="en-US" sz="13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AI-powered presentations, automatic slide generation</a:t>
              </a:r>
              <a:endParaRPr lang="en-US" sz="13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891F96E-0E61-1012-EF5E-D2BE757ED356}"/>
              </a:ext>
            </a:extLst>
          </p:cNvPr>
          <p:cNvGrpSpPr/>
          <p:nvPr/>
        </p:nvGrpSpPr>
        <p:grpSpPr>
          <a:xfrm>
            <a:off x="587454" y="1919168"/>
            <a:ext cx="13455372" cy="4391263"/>
            <a:chOff x="587454" y="1919168"/>
            <a:chExt cx="13455372" cy="4391263"/>
          </a:xfrm>
        </p:grpSpPr>
        <p:sp>
          <p:nvSpPr>
            <p:cNvPr id="2" name="Shape 0"/>
            <p:cNvSpPr/>
            <p:nvPr/>
          </p:nvSpPr>
          <p:spPr>
            <a:xfrm>
              <a:off x="587454" y="1919168"/>
              <a:ext cx="13455372" cy="4391263"/>
            </a:xfrm>
            <a:prstGeom prst="roundRect">
              <a:avLst>
                <a:gd name="adj" fmla="val 4048"/>
              </a:avLst>
            </a:prstGeom>
            <a:solidFill>
              <a:srgbClr val="FFFFFF"/>
            </a:solidFill>
            <a:ln w="15240">
              <a:solidFill>
                <a:srgbClr val="E5E0DF"/>
              </a:solidFill>
              <a:prstDash val="solid"/>
            </a:ln>
            <a:effectLst>
              <a:outerShdw blurRad="91440" dist="60960" dir="5400000" algn="bl" rotWithShape="0">
                <a:srgbClr val="000000">
                  <a:alpha val="10000"/>
                </a:srgbClr>
              </a:outerShdw>
            </a:effectLst>
          </p:spPr>
        </p:sp>
        <p:sp>
          <p:nvSpPr>
            <p:cNvPr id="3" name="Text 1"/>
            <p:cNvSpPr/>
            <p:nvPr/>
          </p:nvSpPr>
          <p:spPr>
            <a:xfrm>
              <a:off x="1451491" y="2598063"/>
              <a:ext cx="9213294" cy="7715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6050"/>
                </a:lnSpc>
                <a:buNone/>
              </a:pPr>
              <a:r>
                <a:rPr lang="en-US" sz="48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Real-world Applications</a:t>
              </a:r>
              <a:endParaRPr lang="en-US" sz="485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1451491" y="3986689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24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Business</a:t>
              </a:r>
              <a:endParaRPr lang="en-US" sz="24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1451491" y="4619268"/>
              <a:ext cx="3507105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Customer service, data analysis, automation.</a:t>
              </a:r>
              <a:endParaRPr lang="en-US" sz="19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5568434" y="3986689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24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Healthcare</a:t>
              </a:r>
              <a:endParaRPr lang="en-US" sz="24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5568434" y="4619268"/>
              <a:ext cx="3507105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Diagnosis assistance, drug discovery.</a:t>
              </a:r>
              <a:endParaRPr lang="en-US" sz="19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9685377" y="3986689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24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Education</a:t>
              </a:r>
              <a:endParaRPr lang="en-US" sz="24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9685377" y="4619268"/>
              <a:ext cx="3507105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Personalized learning, automated grading.</a:t>
              </a:r>
              <a:endParaRPr lang="en-US" sz="19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DA0B297-35DD-BFC1-481D-0636B9C8A0D6}"/>
              </a:ext>
            </a:extLst>
          </p:cNvPr>
          <p:cNvGrpSpPr/>
          <p:nvPr/>
        </p:nvGrpSpPr>
        <p:grpSpPr>
          <a:xfrm>
            <a:off x="587454" y="662345"/>
            <a:ext cx="13455372" cy="6904792"/>
            <a:chOff x="587454" y="662345"/>
            <a:chExt cx="13455372" cy="6904792"/>
          </a:xfrm>
        </p:grpSpPr>
        <p:sp>
          <p:nvSpPr>
            <p:cNvPr id="2" name="Shape 0"/>
            <p:cNvSpPr/>
            <p:nvPr/>
          </p:nvSpPr>
          <p:spPr>
            <a:xfrm>
              <a:off x="587454" y="662345"/>
              <a:ext cx="13455372" cy="6904792"/>
            </a:xfrm>
            <a:prstGeom prst="roundRect">
              <a:avLst>
                <a:gd name="adj" fmla="val 2574"/>
              </a:avLst>
            </a:prstGeom>
            <a:solidFill>
              <a:srgbClr val="FFFFFF"/>
            </a:solidFill>
            <a:ln w="15240">
              <a:solidFill>
                <a:srgbClr val="E5E0DF"/>
              </a:solidFill>
              <a:prstDash val="solid"/>
            </a:ln>
            <a:effectLst>
              <a:outerShdw blurRad="91440" dist="60960" dir="5400000" algn="bl" rotWithShape="0">
                <a:srgbClr val="000000">
                  <a:alpha val="10000"/>
                </a:srgbClr>
              </a:outerShdw>
            </a:effectLst>
          </p:spPr>
        </p:sp>
        <p:sp>
          <p:nvSpPr>
            <p:cNvPr id="3" name="Text 1"/>
            <p:cNvSpPr/>
            <p:nvPr/>
          </p:nvSpPr>
          <p:spPr>
            <a:xfrm>
              <a:off x="1451491" y="1341239"/>
              <a:ext cx="6172200" cy="7715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6050"/>
                </a:lnSpc>
                <a:buNone/>
              </a:pPr>
              <a:r>
                <a:rPr lang="en-US" sz="48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Creative AI</a:t>
              </a:r>
              <a:endParaRPr lang="en-US" sz="4850"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1491" y="2606516"/>
              <a:ext cx="3662243" cy="2263378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451491" y="5178504"/>
              <a:ext cx="3086100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Art Generation</a:t>
              </a:r>
              <a:endParaRPr lang="en-US" sz="24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451491" y="5712381"/>
              <a:ext cx="3662243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AI creating unique visual artworks.</a:t>
              </a:r>
              <a:endParaRPr lang="en-US" sz="1900" dirty="0"/>
            </a:p>
          </p:txBody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4019" y="2606516"/>
              <a:ext cx="3662243" cy="2263378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5484019" y="5178504"/>
              <a:ext cx="3662243" cy="7715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Music Composition</a:t>
              </a:r>
              <a:endParaRPr lang="en-US" sz="24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5484019" y="6098143"/>
              <a:ext cx="3662243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AI composing original melodies and harmonies.</a:t>
              </a:r>
              <a:endParaRPr lang="en-US" sz="1900" dirty="0"/>
            </a:p>
          </p:txBody>
        </p:sp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6547" y="2606516"/>
              <a:ext cx="3662243" cy="2263378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9516547" y="5178504"/>
              <a:ext cx="3347204" cy="3857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24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Video Production</a:t>
              </a:r>
              <a:endParaRPr lang="en-US" sz="2400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9516547" y="5712381"/>
              <a:ext cx="3662243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190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AI assisting in editing and visual effects.</a:t>
              </a:r>
              <a:endParaRPr lang="en-US" sz="19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7B0CEFB-D3AC-CBA7-09FE-6AE415C69AB9}"/>
              </a:ext>
            </a:extLst>
          </p:cNvPr>
          <p:cNvGrpSpPr/>
          <p:nvPr/>
        </p:nvGrpSpPr>
        <p:grpSpPr>
          <a:xfrm>
            <a:off x="1529596" y="243840"/>
            <a:ext cx="11571089" cy="7769423"/>
            <a:chOff x="1529596" y="243840"/>
            <a:chExt cx="11571089" cy="7769423"/>
          </a:xfrm>
        </p:grpSpPr>
        <p:sp>
          <p:nvSpPr>
            <p:cNvPr id="2" name="Shape 0"/>
            <p:cNvSpPr/>
            <p:nvPr/>
          </p:nvSpPr>
          <p:spPr>
            <a:xfrm>
              <a:off x="1529596" y="243840"/>
              <a:ext cx="11571089" cy="7769423"/>
            </a:xfrm>
            <a:prstGeom prst="roundRect">
              <a:avLst>
                <a:gd name="adj" fmla="val 1968"/>
              </a:avLst>
            </a:prstGeom>
            <a:solidFill>
              <a:srgbClr val="FFFFFF"/>
            </a:solidFill>
            <a:ln w="7620">
              <a:solidFill>
                <a:srgbClr val="E5E0DF"/>
              </a:solidFill>
              <a:prstDash val="solid"/>
            </a:ln>
            <a:effectLst>
              <a:outerShdw blurRad="78740" dist="52070" dir="5400000" algn="bl" rotWithShape="0">
                <a:srgbClr val="000000">
                  <a:alpha val="10000"/>
                </a:srgbClr>
              </a:outerShdw>
            </a:effectLst>
          </p:spPr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9596" y="243840"/>
              <a:ext cx="11571089" cy="2653903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2272665" y="3481507"/>
              <a:ext cx="5826681" cy="663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200"/>
                </a:lnSpc>
                <a:buNone/>
              </a:pPr>
              <a:r>
                <a:rPr lang="en-US" sz="41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Future Prospects</a:t>
              </a:r>
              <a:endParaRPr lang="en-US" sz="4150" dirty="0"/>
            </a:p>
          </p:txBody>
        </p:sp>
        <p:sp>
          <p:nvSpPr>
            <p:cNvPr id="5" name="Shape 2"/>
            <p:cNvSpPr/>
            <p:nvPr/>
          </p:nvSpPr>
          <p:spPr>
            <a:xfrm>
              <a:off x="2272665" y="4702135"/>
              <a:ext cx="477679" cy="477679"/>
            </a:xfrm>
            <a:prstGeom prst="roundRect">
              <a:avLst>
                <a:gd name="adj" fmla="val 18668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6" name="Text 3"/>
            <p:cNvSpPr/>
            <p:nvPr/>
          </p:nvSpPr>
          <p:spPr>
            <a:xfrm>
              <a:off x="2428637" y="4781669"/>
              <a:ext cx="165616" cy="3184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1</a:t>
              </a:r>
              <a:endParaRPr lang="en-US" sz="25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2962632" y="4702135"/>
              <a:ext cx="2653903" cy="331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0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Multimodal AI</a:t>
              </a:r>
              <a:endParaRPr lang="en-US" sz="20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2962632" y="5161121"/>
              <a:ext cx="4246364" cy="6791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Integrating text, image, video, and audio processing.</a:t>
              </a:r>
              <a:endParaRPr lang="en-US" sz="1650" dirty="0"/>
            </a:p>
          </p:txBody>
        </p:sp>
        <p:sp>
          <p:nvSpPr>
            <p:cNvPr id="9" name="Shape 6"/>
            <p:cNvSpPr/>
            <p:nvPr/>
          </p:nvSpPr>
          <p:spPr>
            <a:xfrm>
              <a:off x="7421285" y="4702135"/>
              <a:ext cx="477679" cy="477679"/>
            </a:xfrm>
            <a:prstGeom prst="roundRect">
              <a:avLst>
                <a:gd name="adj" fmla="val 18668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10" name="Text 7"/>
            <p:cNvSpPr/>
            <p:nvPr/>
          </p:nvSpPr>
          <p:spPr>
            <a:xfrm>
              <a:off x="7527131" y="4781669"/>
              <a:ext cx="265867" cy="3184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2</a:t>
              </a:r>
              <a:endParaRPr lang="en-US" sz="25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8111252" y="4702135"/>
              <a:ext cx="3493175" cy="331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0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Enhanced Reasoning</a:t>
              </a:r>
              <a:endParaRPr lang="en-US" sz="20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8111252" y="5161121"/>
              <a:ext cx="4246364" cy="6791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AI with improved logical and analytical capabilities.</a:t>
              </a:r>
              <a:endParaRPr lang="en-US" sz="1650" dirty="0"/>
            </a:p>
          </p:txBody>
        </p:sp>
        <p:sp>
          <p:nvSpPr>
            <p:cNvPr id="13" name="Shape 10"/>
            <p:cNvSpPr/>
            <p:nvPr/>
          </p:nvSpPr>
          <p:spPr>
            <a:xfrm>
              <a:off x="2272665" y="6291382"/>
              <a:ext cx="477679" cy="477679"/>
            </a:xfrm>
            <a:prstGeom prst="roundRect">
              <a:avLst>
                <a:gd name="adj" fmla="val 18668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14" name="Text 11"/>
            <p:cNvSpPr/>
            <p:nvPr/>
          </p:nvSpPr>
          <p:spPr>
            <a:xfrm>
              <a:off x="2377916" y="6370915"/>
              <a:ext cx="267176" cy="3184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3</a:t>
              </a:r>
              <a:endParaRPr lang="en-US" sz="25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2962632" y="6291382"/>
              <a:ext cx="2865239" cy="331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0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AGI Development</a:t>
              </a:r>
              <a:endParaRPr lang="en-US" sz="205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2962632" y="6750368"/>
              <a:ext cx="4246364" cy="6791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Progress towards Artificial General Intelligence.</a:t>
              </a:r>
              <a:endParaRPr lang="en-US" sz="1650" dirty="0"/>
            </a:p>
          </p:txBody>
        </p:sp>
        <p:sp>
          <p:nvSpPr>
            <p:cNvPr id="17" name="Shape 14"/>
            <p:cNvSpPr/>
            <p:nvPr/>
          </p:nvSpPr>
          <p:spPr>
            <a:xfrm>
              <a:off x="7421285" y="6291382"/>
              <a:ext cx="477679" cy="477679"/>
            </a:xfrm>
            <a:prstGeom prst="roundRect">
              <a:avLst>
                <a:gd name="adj" fmla="val 18668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18" name="Text 15"/>
            <p:cNvSpPr/>
            <p:nvPr/>
          </p:nvSpPr>
          <p:spPr>
            <a:xfrm>
              <a:off x="7522964" y="6370915"/>
              <a:ext cx="274201" cy="3184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4</a:t>
              </a:r>
              <a:endParaRPr lang="en-US" sz="25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8111252" y="6291382"/>
              <a:ext cx="3811786" cy="331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050" b="1" dirty="0">
                  <a:solidFill>
                    <a:srgbClr val="333F7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Ethical Considerations</a:t>
              </a:r>
              <a:endParaRPr lang="en-US" sz="205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8111252" y="6750368"/>
              <a:ext cx="4246364" cy="6791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333F7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Responsible AI development and implementation.</a:t>
              </a:r>
              <a:endParaRPr lang="en-US" sz="16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146</cp:revision>
  <dcterms:created xsi:type="dcterms:W3CDTF">2024-10-28T14:31:18Z</dcterms:created>
  <dcterms:modified xsi:type="dcterms:W3CDTF">2024-10-28T22:50:20Z</dcterms:modified>
</cp:coreProperties>
</file>